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396" r:id="rId9"/>
    <p:sldId id="258" r:id="rId10"/>
    <p:sldId id="259" r:id="rId11"/>
    <p:sldId id="260" r:id="rId12"/>
    <p:sldId id="290" r:id="rId13"/>
    <p:sldId id="264" r:id="rId14"/>
    <p:sldId id="265" r:id="rId15"/>
    <p:sldId id="388" r:id="rId16"/>
    <p:sldId id="266" r:id="rId17"/>
    <p:sldId id="267" r:id="rId18"/>
    <p:sldId id="268" r:id="rId19"/>
    <p:sldId id="269" r:id="rId20"/>
    <p:sldId id="270" r:id="rId21"/>
    <p:sldId id="291" r:id="rId22"/>
    <p:sldId id="272" r:id="rId23"/>
    <p:sldId id="273" r:id="rId24"/>
    <p:sldId id="274" r:id="rId25"/>
    <p:sldId id="275" r:id="rId26"/>
    <p:sldId id="292" r:id="rId27"/>
    <p:sldId id="280" r:id="rId28"/>
    <p:sldId id="277" r:id="rId29"/>
    <p:sldId id="278" r:id="rId30"/>
    <p:sldId id="307" r:id="rId31"/>
    <p:sldId id="282" r:id="rId32"/>
    <p:sldId id="283" r:id="rId33"/>
    <p:sldId id="308" r:id="rId34"/>
    <p:sldId id="285" r:id="rId35"/>
    <p:sldId id="295" r:id="rId36"/>
    <p:sldId id="293" r:id="rId37"/>
    <p:sldId id="309" r:id="rId38"/>
    <p:sldId id="296" r:id="rId39"/>
    <p:sldId id="310" r:id="rId40"/>
    <p:sldId id="297" r:id="rId41"/>
    <p:sldId id="299" r:id="rId42"/>
    <p:sldId id="301" r:id="rId43"/>
    <p:sldId id="302" r:id="rId44"/>
    <p:sldId id="311" r:id="rId45"/>
    <p:sldId id="312" r:id="rId46"/>
    <p:sldId id="303" r:id="rId47"/>
    <p:sldId id="315" r:id="rId48"/>
    <p:sldId id="316" r:id="rId49"/>
    <p:sldId id="317" r:id="rId50"/>
    <p:sldId id="318" r:id="rId51"/>
    <p:sldId id="319" r:id="rId52"/>
    <p:sldId id="321" r:id="rId53"/>
    <p:sldId id="320" r:id="rId54"/>
    <p:sldId id="323" r:id="rId55"/>
    <p:sldId id="324" r:id="rId56"/>
    <p:sldId id="335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95" r:id="rId66"/>
    <p:sldId id="339" r:id="rId67"/>
    <p:sldId id="340" r:id="rId68"/>
    <p:sldId id="337" r:id="rId69"/>
    <p:sldId id="342" r:id="rId70"/>
    <p:sldId id="341" r:id="rId71"/>
    <p:sldId id="345" r:id="rId72"/>
    <p:sldId id="356" r:id="rId73"/>
    <p:sldId id="357" r:id="rId74"/>
    <p:sldId id="358" r:id="rId75"/>
    <p:sldId id="359" r:id="rId76"/>
    <p:sldId id="392" r:id="rId77"/>
    <p:sldId id="347" r:id="rId78"/>
    <p:sldId id="360" r:id="rId79"/>
    <p:sldId id="350" r:id="rId80"/>
    <p:sldId id="362" r:id="rId81"/>
    <p:sldId id="363" r:id="rId82"/>
    <p:sldId id="364" r:id="rId83"/>
    <p:sldId id="365" r:id="rId84"/>
    <p:sldId id="351" r:id="rId85"/>
    <p:sldId id="366" r:id="rId86"/>
    <p:sldId id="352" r:id="rId87"/>
    <p:sldId id="367" r:id="rId88"/>
    <p:sldId id="368" r:id="rId89"/>
    <p:sldId id="353" r:id="rId90"/>
    <p:sldId id="371" r:id="rId91"/>
    <p:sldId id="370" r:id="rId92"/>
    <p:sldId id="372" r:id="rId93"/>
    <p:sldId id="393" r:id="rId94"/>
    <p:sldId id="394" r:id="rId95"/>
    <p:sldId id="387" r:id="rId96"/>
    <p:sldId id="381" r:id="rId97"/>
    <p:sldId id="382" r:id="rId98"/>
    <p:sldId id="385" r:id="rId99"/>
    <p:sldId id="384" r:id="rId100"/>
    <p:sldId id="383" r:id="rId101"/>
    <p:sldId id="389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396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95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19 Feature Selection" id="{3930263B-FCF6-A04B-81DE-6795A3DF0A3C}">
          <p14:sldIdLst>
            <p14:sldId id="351"/>
            <p14:sldId id="366"/>
          </p14:sldIdLst>
        </p14:section>
        <p14:section name="20 DBSCAN and Hierarchical" id="{9DC28EFC-42FD-2A4D-A272-94989CBCC722}">
          <p14:sldIdLst>
            <p14:sldId id="352"/>
            <p14:sldId id="367"/>
            <p14:sldId id="368"/>
          </p14:sldIdLst>
        </p14:section>
        <p14:section name="21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22 Anomaly detection" id="{F00A2685-0345-1146-B239-65014DE5649B}">
          <p14:sldIdLst>
            <p14:sldId id="393"/>
          </p14:sldIdLst>
        </p14:section>
        <p14:section name="23 Automated Machine Learning" id="{D50A1F98-8EEE-A44C-829C-0DC2BC6A16EA}">
          <p14:sldIdLst>
            <p14:sldId id="394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7" autoAdjust="0"/>
    <p:restoredTop sz="80559" autoAdjust="0"/>
  </p:normalViewPr>
  <p:slideViewPr>
    <p:cSldViewPr snapToGrid="0" snapToObjects="1">
      <p:cViewPr varScale="1">
        <p:scale>
          <a:sx n="104" d="100"/>
          <a:sy n="104" d="100"/>
        </p:scale>
        <p:origin x="20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matters most for </a:t>
            </a:r>
            <a:r>
              <a:rPr lang="en-US" b="1" dirty="0">
                <a:latin typeface="Helvetica"/>
                <a:cs typeface="Helvetica"/>
              </a:rPr>
              <a:t>your problem</a:t>
            </a:r>
            <a:r>
              <a:rPr lang="en-US" dirty="0"/>
              <a:t>: TP, FP, FN, TN?</a:t>
            </a:r>
          </a:p>
          <a:p>
            <a:endParaRPr lang="en-US" baseline="0" dirty="0"/>
          </a:p>
          <a:p>
            <a:r>
              <a:rPr lang="en-US" baseline="0" dirty="0"/>
              <a:t>e.g. with spam detection, TP and TN are good, FP means they have to check their spam folder, FN means one spam gets through </a:t>
            </a:r>
            <a:r>
              <a:rPr lang="en-US" baseline="0" dirty="0">
                <a:sym typeface="Wingdings"/>
              </a:rPr>
              <a:t> focus on maximizing TP/TN!</a:t>
            </a:r>
          </a:p>
          <a:p>
            <a:endParaRPr lang="en-US" baseline="0" dirty="0">
              <a:sym typeface="Wingdings"/>
            </a:endParaRPr>
          </a:p>
          <a:p>
            <a:r>
              <a:rPr lang="en-US" dirty="0"/>
              <a:t>e.g.</a:t>
            </a:r>
            <a:r>
              <a:rPr lang="en-US" baseline="0" dirty="0"/>
              <a:t> with cancer detection, TP and TN are good, FP cost an extra test, FN are disastrous </a:t>
            </a:r>
            <a:r>
              <a:rPr lang="en-US" baseline="0" dirty="0">
                <a:sym typeface="Wingdings"/>
              </a:rPr>
              <a:t> f</a:t>
            </a:r>
            <a:r>
              <a:rPr lang="en-US" baseline="0" dirty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23A2D-1C68-0347-9746-5B898E425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6338093"/>
            <a:ext cx="2025767" cy="36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acity.com/course/intro-to-tensorflow-for-deep-learning--ud187" TargetMode="External"/><Relationship Id="rId2" Type="http://schemas.openxmlformats.org/officeDocument/2006/relationships/hyperlink" Target="http://www.coursera.org/learn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demy.com/course/deployment-of-machine-learning-models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2" Type="http://schemas.openxmlformats.org/officeDocument/2006/relationships/hyperlink" Target="http://www.randalolson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hiever/webstep-sklearn-quickstart-2019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hiever/webstep-sklearn-quickstart-2019.gi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cs.uci.edu/ml/" TargetMode="External"/><Relationship Id="rId2" Type="http://schemas.openxmlformats.org/officeDocument/2006/relationships/hyperlink" Target="http://www.kaggle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eroku.com/" TargetMode="External"/><Relationship Id="rId4" Type="http://schemas.openxmlformats.org/officeDocument/2006/relationships/hyperlink" Target="https://palletsprojects.com/p/flask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/>
              <a:t>Machine Learning in Python</a:t>
            </a:r>
            <a:br>
              <a:rPr lang="en-US" sz="3600" dirty="0"/>
            </a:br>
            <a:r>
              <a:rPr lang="en-US" sz="3600" dirty="0"/>
              <a:t>with </a:t>
            </a:r>
            <a:r>
              <a:rPr lang="en-US" sz="3600" dirty="0" err="1"/>
              <a:t>scikit</a:t>
            </a:r>
            <a:r>
              <a:rPr lang="en-US" sz="3600" dirty="0"/>
              <a:t>-learn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3366FF"/>
                </a:solidFill>
              </a:rPr>
              <a:t>Dr. Randy Olson</a:t>
            </a: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rso@randalolson.com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>
                <a:solidFill>
                  <a:srgbClr val="3366FF"/>
                </a:solidFill>
              </a:rPr>
              <a:t>@</a:t>
            </a:r>
            <a:r>
              <a:rPr lang="en-US" sz="2400" dirty="0" err="1">
                <a:solidFill>
                  <a:srgbClr val="3366FF"/>
                </a:solidFill>
              </a:rPr>
              <a:t>randal_olson</a:t>
            </a:r>
            <a:endParaRPr lang="en-US" sz="24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>
                <a:solidFill>
                  <a:srgbClr val="3366FF"/>
                </a:solidFill>
              </a:rPr>
              <a:t>randalolson.com</a:t>
            </a:r>
            <a:endParaRPr lang="en-US" sz="2400" dirty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02 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(</a:t>
            </a:r>
            <a:r>
              <a:rPr lang="en-US" dirty="0" err="1"/>
              <a:t>Coursera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2"/>
              </a:rPr>
              <a:t>coursera.org/learn/machine-learning</a:t>
            </a:r>
            <a:endParaRPr lang="en-US" dirty="0"/>
          </a:p>
          <a:p>
            <a:r>
              <a:rPr lang="en-US" dirty="0"/>
              <a:t>Deep Learning (</a:t>
            </a:r>
            <a:r>
              <a:rPr lang="en-US" dirty="0" err="1"/>
              <a:t>Udacity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udacity.com/course/deep-learning--ud730</a:t>
            </a:r>
            <a:endParaRPr lang="en-US" dirty="0"/>
          </a:p>
          <a:p>
            <a:r>
              <a:rPr lang="en-US" dirty="0"/>
              <a:t>ML model deployment (Udemy)</a:t>
            </a:r>
          </a:p>
          <a:p>
            <a:pPr lvl="1"/>
            <a:r>
              <a:rPr lang="en-US" dirty="0">
                <a:hlinkClick r:id="rId4"/>
              </a:rPr>
              <a:t>udemy.com/course/deployment-of-machine-learning-models/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Contribute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85490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And many, many more </a:t>
            </a:r>
            <a:r>
              <a:rPr lang="is-IS" sz="2800" dirty="0">
                <a:latin typeface="Helvetica Light"/>
                <a:cs typeface="Helvetica Light"/>
              </a:rPr>
              <a:t>…</a:t>
            </a:r>
            <a:endParaRPr lang="en-US" sz="28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is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Types of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rewards for actions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e.g., Google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Flower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16" y="960777"/>
            <a:ext cx="8353168" cy="5715430"/>
          </a:xfrm>
        </p:spPr>
        <p:txBody>
          <a:bodyPr>
            <a:normAutofit/>
          </a:bodyPr>
          <a:lstStyle/>
          <a:p>
            <a:r>
              <a:rPr lang="en-US" sz="2800" dirty="0"/>
              <a:t>AI researcher &amp; data scientist</a:t>
            </a:r>
          </a:p>
          <a:p>
            <a:pPr lvl="1"/>
            <a:r>
              <a:rPr lang="en-US" sz="2400" dirty="0"/>
              <a:t>B.S. in CS, Uni. Central Florida (2010)</a:t>
            </a:r>
          </a:p>
          <a:p>
            <a:pPr lvl="1"/>
            <a:r>
              <a:rPr lang="en-US" sz="2400" dirty="0"/>
              <a:t>Ph.D. in CS / EEBB, Michigan State Uni. (2015)</a:t>
            </a:r>
          </a:p>
          <a:p>
            <a:pPr lvl="1"/>
            <a:r>
              <a:rPr lang="en-US" sz="2400" dirty="0"/>
              <a:t>Lead Data Scientist, Life Epigenetics (biotech startup)</a:t>
            </a:r>
          </a:p>
          <a:p>
            <a:pPr lvl="1"/>
            <a:endParaRPr lang="en-US" sz="2400" dirty="0"/>
          </a:p>
          <a:p>
            <a:r>
              <a:rPr lang="en-US" sz="2800" dirty="0"/>
              <a:t>Data tinkerer</a:t>
            </a:r>
          </a:p>
          <a:p>
            <a:pPr lvl="1"/>
            <a:r>
              <a:rPr lang="en-US" sz="2400" dirty="0"/>
              <a:t>Data blog: </a:t>
            </a:r>
            <a:r>
              <a:rPr lang="en-US" sz="2400" dirty="0" err="1"/>
              <a:t>randalolson.com</a:t>
            </a:r>
            <a:r>
              <a:rPr lang="en-US" sz="2400" dirty="0"/>
              <a:t>/blog/</a:t>
            </a:r>
          </a:p>
          <a:p>
            <a:pPr lvl="1"/>
            <a:r>
              <a:rPr lang="en-US" sz="2400" dirty="0"/>
              <a:t>Community leader: </a:t>
            </a:r>
            <a:r>
              <a:rPr lang="en-US" sz="2400" dirty="0" err="1"/>
              <a:t>reddit.com</a:t>
            </a:r>
            <a:r>
              <a:rPr lang="en-US" sz="2400" dirty="0"/>
              <a:t>/r/</a:t>
            </a:r>
            <a:r>
              <a:rPr lang="en-US" sz="2400" dirty="0" err="1"/>
              <a:t>DataIsBeautiful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02 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Image source: “Why Python is Slow: Looking Under the Hood” by Jake </a:t>
            </a:r>
            <a:r>
              <a:rPr lang="en-US" sz="1400" b="1" dirty="0" err="1"/>
              <a:t>VanderPlas</a:t>
            </a:r>
            <a:endParaRPr lang="en-US" sz="1400" b="1" dirty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build around a C array with pointers to a contiguous data buffer of 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</a:p>
          <a:p>
            <a:r>
              <a:rPr lang="en-US" sz="1200" dirty="0"/>
              <a:t>integers or slices, not list</a:t>
            </a:r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SciPy</a:t>
            </a:r>
            <a:r>
              <a:rPr lang="en-US" b="1" dirty="0"/>
              <a:t> 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= </a:t>
            </a:r>
            <a:r>
              <a:rPr lang="en-US" dirty="0" err="1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1</a:t>
            </a:r>
            <a:endParaRPr lang="de-DE" dirty="0">
              <a:latin typeface="Andale Mono"/>
              <a:cs typeface="Andale Mono"/>
            </a:endParaRPr>
          </a:p>
          <a:p>
            <a:r>
              <a:rPr lang="de-DE" dirty="0">
                <a:latin typeface="Andale Mono"/>
                <a:cs typeface="Andale Mono"/>
              </a:rPr>
              <a:t>&gt;&gt;&gt;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>
                <a:latin typeface="Andale Mono"/>
                <a:cs typeface="Andale Mono"/>
              </a:rPr>
              <a:t>&gt;&gt;&gt;</a:t>
            </a:r>
          </a:p>
          <a:p>
            <a:r>
              <a:rPr lang="en-US" dirty="0">
                <a:latin typeface="Andale Mono"/>
                <a:cs typeface="Andale Mono"/>
              </a:rPr>
              <a:t>&gt;&gt;&gt; mu, sigma = 200, 25</a:t>
            </a:r>
          </a:p>
          <a:p>
            <a:r>
              <a:rPr lang="en-US" dirty="0">
                <a:latin typeface="Andale Mono"/>
                <a:cs typeface="Andale Mono"/>
              </a:rPr>
              <a:t>&gt;&gt;&gt; x 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         alpha=0.75)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Versicolor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Iris-</a:t>
            </a:r>
            <a:r>
              <a:rPr lang="en-US" sz="2400" dirty="0" err="1">
                <a:latin typeface="Helvetica Light"/>
                <a:cs typeface="Helvetica Light"/>
              </a:rPr>
              <a:t>Setosa</a:t>
            </a:r>
            <a:endParaRPr lang="en-US" sz="2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Synthetic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make_</a:t>
            </a:r>
            <a:r>
              <a:rPr lang="is-IS" sz="2400" dirty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/>
              <a:t>What kind of problems you apply machine learning to</a:t>
            </a:r>
          </a:p>
          <a:p>
            <a:r>
              <a:rPr lang="en-US" sz="2400" dirty="0"/>
              <a:t>Python scientific computing ecosystem</a:t>
            </a:r>
          </a:p>
          <a:p>
            <a:r>
              <a:rPr lang="en-US" sz="2400" dirty="0"/>
              <a:t>How the </a:t>
            </a:r>
            <a:r>
              <a:rPr lang="en-US" sz="2400" b="1" dirty="0">
                <a:latin typeface="Helvetica "/>
                <a:cs typeface="Helvetica "/>
              </a:rPr>
              <a:t>data should be shaped </a:t>
            </a:r>
            <a:r>
              <a:rPr lang="en-US" sz="2400" dirty="0"/>
              <a:t>for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err="1"/>
              <a:t>sklearn</a:t>
            </a:r>
            <a:r>
              <a:rPr lang="en-US" sz="2400" dirty="0"/>
              <a:t> interface</a:t>
            </a:r>
          </a:p>
          <a:p>
            <a:r>
              <a:rPr lang="en-US" sz="2400" dirty="0"/>
              <a:t>How to </a:t>
            </a:r>
            <a:r>
              <a:rPr lang="en-US" sz="2400" b="1" dirty="0">
                <a:latin typeface="Helvetica "/>
                <a:cs typeface="Helvetica "/>
              </a:rPr>
              <a:t>build and use</a:t>
            </a:r>
            <a:r>
              <a:rPr lang="en-US" sz="2400" dirty="0">
                <a:latin typeface="Helvetica "/>
                <a:cs typeface="Helvetica "/>
              </a:rPr>
              <a:t> </a:t>
            </a:r>
            <a:r>
              <a:rPr lang="en-US" sz="2400" dirty="0" err="1"/>
              <a:t>sklearn</a:t>
            </a:r>
            <a:r>
              <a:rPr lang="en-US" sz="2400" dirty="0"/>
              <a:t> ML models</a:t>
            </a:r>
          </a:p>
          <a:p>
            <a:pPr lvl="1"/>
            <a:r>
              <a:rPr lang="en-US" sz="2000" dirty="0"/>
              <a:t>Both for </a:t>
            </a:r>
            <a:r>
              <a:rPr lang="en-US" sz="2000" b="1" dirty="0"/>
              <a:t>supervised</a:t>
            </a:r>
            <a:r>
              <a:rPr lang="en-US" sz="2000" dirty="0"/>
              <a:t> and </a:t>
            </a:r>
            <a:r>
              <a:rPr lang="en-US" sz="2000" b="1" dirty="0"/>
              <a:t>unsupervised</a:t>
            </a:r>
            <a:r>
              <a:rPr lang="en-US" sz="2000" dirty="0"/>
              <a:t> ML</a:t>
            </a:r>
          </a:p>
          <a:p>
            <a:r>
              <a:rPr lang="en-US" sz="2400" b="1" dirty="0">
                <a:latin typeface="Helvetica "/>
                <a:cs typeface="Helvetica "/>
              </a:rPr>
              <a:t>Cross-validation </a:t>
            </a:r>
            <a:r>
              <a:rPr lang="en-US" sz="2400" dirty="0"/>
              <a:t>and model overfitting/</a:t>
            </a:r>
            <a:r>
              <a:rPr lang="en-US" sz="2400" dirty="0" err="1"/>
              <a:t>underfitting</a:t>
            </a:r>
            <a:endParaRPr lang="en-US" sz="2400" dirty="0"/>
          </a:p>
          <a:p>
            <a:r>
              <a:rPr lang="en-US" sz="2400" b="1" dirty="0">
                <a:latin typeface="Helvetica "/>
                <a:cs typeface="Helvetica "/>
              </a:rPr>
              <a:t>Hyperparameter optimization </a:t>
            </a:r>
            <a:r>
              <a:rPr lang="en-US" sz="2400" dirty="0"/>
              <a:t>and grid search</a:t>
            </a:r>
          </a:p>
          <a:p>
            <a:r>
              <a:rPr lang="en-US" sz="2400" b="1" dirty="0">
                <a:latin typeface="Helvetica "/>
                <a:cs typeface="Helvetica "/>
              </a:rPr>
              <a:t>Feature preprocessing </a:t>
            </a:r>
            <a:r>
              <a:rPr lang="en-US" sz="2400" dirty="0"/>
              <a:t>in </a:t>
            </a:r>
            <a:r>
              <a:rPr lang="en-US" sz="2400" dirty="0" err="1"/>
              <a:t>sklearn</a:t>
            </a:r>
            <a:endParaRPr lang="en-US" sz="2400" dirty="0"/>
          </a:p>
          <a:p>
            <a:r>
              <a:rPr lang="en-US" sz="2400" dirty="0"/>
              <a:t>Putting it all together with </a:t>
            </a:r>
            <a:r>
              <a:rPr lang="en-US" sz="2400" b="1" dirty="0" err="1">
                <a:latin typeface="Helvetica "/>
                <a:cs typeface="Helvetica "/>
              </a:rPr>
              <a:t>sklearn</a:t>
            </a:r>
            <a:r>
              <a:rPr lang="en-US" sz="2400" b="1" dirty="0">
                <a:latin typeface="Helvetica "/>
                <a:cs typeface="Helvetica "/>
              </a:rPr>
              <a:t> Pipelines</a:t>
            </a:r>
          </a:p>
          <a:p>
            <a:r>
              <a:rPr lang="en-US" sz="2400" i="1" dirty="0"/>
              <a:t>Teaser:</a:t>
            </a:r>
            <a:r>
              <a:rPr lang="en-US" sz="2400" dirty="0"/>
              <a:t>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</a:t>
            </a:r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estimator.fit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 =</a:t>
            </a:r>
            <a:r>
              <a:rPr lang="en-US" sz="3600" dirty="0" err="1">
                <a:latin typeface="Andale Mono"/>
                <a:cs typeface="Andale Mono"/>
              </a:rPr>
              <a:t>coef</a:t>
            </a:r>
            <a:r>
              <a:rPr lang="en-US" sz="3600" dirty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Advanced math/theory behind ML models</a:t>
            </a:r>
          </a:p>
          <a:p>
            <a:r>
              <a:rPr lang="en-US" dirty="0"/>
              <a:t>ML models outside of </a:t>
            </a:r>
            <a:r>
              <a:rPr lang="en-US" dirty="0" err="1"/>
              <a:t>sklearn</a:t>
            </a:r>
            <a:endParaRPr lang="en-US" dirty="0"/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 / Artificial neural networks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Advanced hyperparameter optimization</a:t>
            </a:r>
          </a:p>
          <a:p>
            <a:r>
              <a:rPr lang="en-US" dirty="0"/>
              <a:t>Out-of-core learning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won’t learn about</a:t>
            </a:r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Transformers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transformer.fit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X_train_transf</a:t>
            </a:r>
            <a:r>
              <a:rPr lang="en-US" sz="2000" dirty="0">
                <a:latin typeface="Andale Mono"/>
                <a:cs typeface="Andale Mono"/>
              </a:rPr>
              <a:t>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>
                <a:latin typeface="Andale Mono"/>
                <a:cs typeface="Andale Mono"/>
              </a:rPr>
              <a:t>X_test_transf</a:t>
            </a:r>
            <a:r>
              <a:rPr lang="en-US" sz="2000" dirty="0">
                <a:latin typeface="Andale Mono"/>
                <a:cs typeface="Andale Mono"/>
              </a:rPr>
              <a:t>  = </a:t>
            </a:r>
            <a:r>
              <a:rPr lang="en-US" sz="2000" dirty="0" err="1">
                <a:latin typeface="Andale Mono"/>
                <a:cs typeface="Andale Mono"/>
              </a:rPr>
              <a:t>transformer.transform</a:t>
            </a:r>
            <a:r>
              <a:rPr lang="en-US" sz="2000" dirty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X_test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Helvetica Light"/>
                <a:cs typeface="Helvetica Light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for 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Scikit-learn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/>
                <a:cs typeface="Helvetica Light"/>
              </a:rPr>
              <a:t>Contact Info: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>
                <a:latin typeface="Helvetica Light"/>
                <a:cs typeface="Helvetica Light"/>
              </a:rPr>
              <a:t>rso@randalolson.com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Light"/>
                <a:cs typeface="Helvetica Light"/>
              </a:rPr>
              <a:t>Tutorial material on </a:t>
            </a:r>
            <a:r>
              <a:rPr lang="en-US" sz="3600" dirty="0" err="1">
                <a:latin typeface="Helvetica Light"/>
                <a:cs typeface="Helvetica Light"/>
              </a:rPr>
              <a:t>GitHub</a:t>
            </a:r>
            <a:r>
              <a:rPr lang="en-US" sz="3600" dirty="0">
                <a:latin typeface="Helvetica Light"/>
                <a:cs typeface="Helvetica Light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773" y="1933087"/>
            <a:ext cx="8269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https://github.com/rhiever/webstep-sklearn-quickstart-2019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&amp; Categorical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50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Continuous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Categorical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Nominal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Ordinal</a:t>
            </a:r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[3.4, 4.7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>
                <a:latin typeface="Helvetica Light"/>
                <a:cs typeface="Helvetica Light"/>
              </a:rPr>
              <a:t>[red, green, blue, </a:t>
            </a:r>
            <a:r>
              <a:rPr lang="is-IS" sz="1400" dirty="0">
                <a:latin typeface="Helvetica Light"/>
                <a:cs typeface="Helvetica Light"/>
              </a:rPr>
              <a:t>…]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={each:1, state:1, has:2, its:2, own:2, </a:t>
            </a:r>
          </a:p>
          <a:p>
            <a:pPr marL="0" indent="0">
              <a:buNone/>
            </a:pPr>
            <a:r>
              <a:rPr lang="en-US" sz="2400" dirty="0"/>
              <a:t>       laws: 1, every: 1, country: 1, culture: 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02 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16.00</a:t>
            </a:r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Preprocessing &amp; Classification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4981E-81AB-9C44-8037-BA509738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1752"/>
            <a:ext cx="9144000" cy="14278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213" y="4228156"/>
            <a:ext cx="918556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latin typeface="Andale Mono"/>
                <a:cs typeface="Andale Mono"/>
              </a:rPr>
              <a:t>$ git remote add upstream </a:t>
            </a:r>
            <a:r>
              <a:rPr lang="en-US" sz="1300" dirty="0">
                <a:latin typeface="Andale Mono"/>
                <a:cs typeface="Andale Mono"/>
                <a:hlinkClick r:id="rId3"/>
              </a:rPr>
              <a:t>https://github.com/rhiever/webstep-sklearn-quickstart-2019.git</a:t>
            </a:r>
            <a:endParaRPr lang="en-US" sz="1300" dirty="0">
              <a:latin typeface="Andale Mono"/>
              <a:cs typeface="Andale Mono"/>
            </a:endParaRP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fetch upstream</a:t>
            </a:r>
          </a:p>
          <a:p>
            <a:r>
              <a:rPr lang="en-US" sz="1300" dirty="0">
                <a:latin typeface="Andale Mono"/>
                <a:cs typeface="Andale Mono"/>
              </a:rPr>
              <a:t>$ </a:t>
            </a:r>
            <a:r>
              <a:rPr lang="en-US" sz="1300" dirty="0" err="1">
                <a:latin typeface="Andale Mono"/>
                <a:cs typeface="Andale Mono"/>
              </a:rPr>
              <a:t>git</a:t>
            </a:r>
            <a:r>
              <a:rPr lang="en-US" sz="1300" dirty="0">
                <a:latin typeface="Andale Mono"/>
                <a:cs typeface="Andale Mono"/>
              </a:rPr>
              <a:t> 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991232" y="2002563"/>
            <a:ext cx="1152768" cy="678853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1760234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a) Fork the Repository (if you haven’t done so already):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Light"/>
                <a:cs typeface="Helvetica Light"/>
              </a:rPr>
              <a:t>b) Sync an older fork:</a:t>
            </a:r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>
                <a:latin typeface="Helvetica Light"/>
                <a:cs typeface="Helvetica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K-fold Cross-Validation Pipeline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Scikit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600588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Source: http://scikit-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hyperparameters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</a:t>
            </a:r>
            <a:r>
              <a:rPr lang="en-US" sz="1800" b="1" dirty="0" err="1">
                <a:latin typeface="Helvetica"/>
                <a:cs typeface="Helvetica"/>
              </a:rPr>
              <a:t>Scikit</a:t>
            </a:r>
            <a:r>
              <a:rPr lang="en-US" sz="1800" b="1" dirty="0">
                <a:latin typeface="Helvetica"/>
                <a:cs typeface="Helvetica"/>
              </a:rPr>
              <a:t>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Andale Mono"/>
                <a:cs typeface="Andale Mono"/>
              </a:rPr>
              <a:t>jupyter</a:t>
            </a:r>
            <a:r>
              <a:rPr lang="en-US" dirty="0">
                <a:latin typeface="Andale Mono"/>
                <a:cs typeface="Andale Mono"/>
              </a:rPr>
              <a:t> 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>
                <a:latin typeface="Andale Mono"/>
                <a:cs typeface="Andale Mono"/>
              </a:rPr>
              <a:t>fetch_data.py</a:t>
            </a:r>
            <a:r>
              <a:rPr lang="en-US" sz="2800" dirty="0">
                <a:latin typeface="Andale Mono"/>
                <a:cs typeface="Andale Mono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MB!!!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5819-89D6-544B-A526-DB669ECB0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63047"/>
            <a:ext cx="72644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Metrics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>
                <a:latin typeface="Andale Mono"/>
                <a:cs typeface="Andale Mono"/>
              </a:rPr>
              <a:t> =  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_[n_features-1] </a:t>
            </a: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        + 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78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x[0]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slope (=</a:t>
            </a:r>
            <a:r>
              <a:rPr lang="en-US" dirty="0" err="1">
                <a:latin typeface="Helvetica Light"/>
                <a:cs typeface="Helvetica Light"/>
              </a:rPr>
              <a:t>Δy</a:t>
            </a:r>
            <a:r>
              <a:rPr lang="en-US" dirty="0">
                <a:latin typeface="Helvetica Light"/>
                <a:cs typeface="Helvetica Light"/>
              </a:rPr>
              <a:t>/</a:t>
            </a:r>
            <a:r>
              <a:rPr lang="en-US" dirty="0" err="1">
                <a:latin typeface="Helvetica Light"/>
                <a:cs typeface="Helvetica Light"/>
              </a:rPr>
              <a:t>Δx</a:t>
            </a:r>
            <a:r>
              <a:rPr lang="en-US" dirty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9C7B1-F7BB-9244-BF31-87BD74DCF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notes</a:t>
            </a:r>
          </a:p>
          <a:p>
            <a:endParaRPr lang="en-US" dirty="0"/>
          </a:p>
          <a:p>
            <a:r>
              <a:rPr lang="en-US" dirty="0"/>
              <a:t>Pair programming!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46A96-8A38-4F44-B747-B0696284A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Setup III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B1BA3-5D94-3E44-AC35-5D598A61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6433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w/ Continuous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Impurity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Bagging</a:t>
            </a:r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Random</a:t>
            </a:r>
          </a:p>
          <a:p>
            <a:pPr algn="ctr"/>
            <a:r>
              <a:rPr lang="en-US" sz="2800" dirty="0"/>
              <a:t>Forests</a:t>
            </a:r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Dimensionality Reduction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Selection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Feature Extraction</a:t>
            </a: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https://en.wikipedia.org/wiki/Hierarchical_clustering#/media/File:Hierarchical_clustering_simple_diagram.svg [</a:t>
            </a:r>
            <a:r>
              <a:rPr lang="sk-SK" sz="1400" dirty="0"/>
              <a:t>CC BY-SA 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/>
              <a:t>Day 1 Session: Saturday, 09.00 – 16.00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Day 2 Session: Saturday, 09.00 – 15.00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26499689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942898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Decision trees and random forests, 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Anomaly detection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23 Automated machine 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457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09.00 – 15.00</a:t>
            </a:r>
          </a:p>
        </p:txBody>
      </p:sp>
    </p:spTree>
    <p:extLst>
      <p:ext uri="{BB962C8B-B14F-4D97-AF65-F5344CB8AC3E}">
        <p14:creationId xmlns:p14="http://schemas.microsoft.com/office/powerpoint/2010/main" val="11584207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/>
              <a:t>scikit-learn.org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  <a:p>
            <a:pPr lvl="1"/>
            <a:r>
              <a:rPr lang="en-US" dirty="0">
                <a:hlinkClick r:id="rId2"/>
              </a:rPr>
              <a:t>Kaggle.com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UCI Machine Learning repository</a:t>
            </a:r>
            <a:endParaRPr lang="en-US" dirty="0"/>
          </a:p>
          <a:p>
            <a:r>
              <a:rPr lang="en-US" dirty="0"/>
              <a:t>Learn advanced ML methods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Learn ML model deployment</a:t>
            </a:r>
          </a:p>
          <a:p>
            <a:pPr lvl="1"/>
            <a:r>
              <a:rPr lang="en-US" dirty="0">
                <a:hlinkClick r:id="rId4"/>
              </a:rPr>
              <a:t>Flask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Heroku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5299044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DeepLearningBook.org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12ADB-5C43-CB4F-913D-7080F5884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470" y="794443"/>
            <a:ext cx="3439060" cy="45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 III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2325</TotalTime>
  <Words>3846</Words>
  <Application>Microsoft Macintosh PowerPoint</Application>
  <PresentationFormat>On-screen Show (4:3)</PresentationFormat>
  <Paragraphs>745</Paragraphs>
  <Slides>101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Andale Mono</vt:lpstr>
      <vt:lpstr>Arial</vt:lpstr>
      <vt:lpstr>Calibri</vt:lpstr>
      <vt:lpstr>Helvetica</vt:lpstr>
      <vt:lpstr>Helvetica </vt:lpstr>
      <vt:lpstr>Helvetica Light</vt:lpstr>
      <vt:lpstr>Wingdings</vt:lpstr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Tutorial Setup III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Randal S. Olson</cp:lastModifiedBy>
  <cp:revision>314</cp:revision>
  <dcterms:created xsi:type="dcterms:W3CDTF">2016-07-07T06:14:25Z</dcterms:created>
  <dcterms:modified xsi:type="dcterms:W3CDTF">2019-10-13T20:07:01Z</dcterms:modified>
</cp:coreProperties>
</file>